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2"/>
  </p:notesMasterIdLst>
  <p:sldIdLst>
    <p:sldId id="281" r:id="rId2"/>
    <p:sldId id="256" r:id="rId3"/>
    <p:sldId id="257" r:id="rId4"/>
    <p:sldId id="260" r:id="rId5"/>
    <p:sldId id="261" r:id="rId6"/>
    <p:sldId id="258" r:id="rId7"/>
    <p:sldId id="262" r:id="rId8"/>
    <p:sldId id="263" r:id="rId9"/>
    <p:sldId id="274" r:id="rId10"/>
    <p:sldId id="275" r:id="rId11"/>
    <p:sldId id="259" r:id="rId12"/>
    <p:sldId id="264" r:id="rId13"/>
    <p:sldId id="265" r:id="rId14"/>
    <p:sldId id="266" r:id="rId15"/>
    <p:sldId id="267" r:id="rId16"/>
    <p:sldId id="268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76" autoAdjust="0"/>
  </p:normalViewPr>
  <p:slideViewPr>
    <p:cSldViewPr>
      <p:cViewPr varScale="1">
        <p:scale>
          <a:sx n="45" d="100"/>
          <a:sy n="45" d="100"/>
        </p:scale>
        <p:origin x="-11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E8E6EC-588B-4F94-90E0-1A02A582EE79}" type="datetimeFigureOut">
              <a:rPr lang="en-US"/>
              <a:pPr>
                <a:defRPr/>
              </a:pPr>
              <a:t>10/29/2012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25F8FF2-9568-4B4E-8F1B-39B868020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06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3A83F1-C134-437E-BBE3-5CAB962F6E1E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36837-37DD-4F18-AA8B-70E7E9085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995EF-F04C-47D3-BBBA-7DB282910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91095-9C44-414E-B825-800BF00D3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22413-8FE9-4299-AA88-DC743B6C1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A62C-F013-4A82-B76D-C787AD563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DCA6C-C0A9-4B62-9E01-98125E7D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58BC9-41B9-4963-9791-7F20D7EB3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9E5F-2503-48D4-9CC3-C6A939B3E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F8EE9-E67F-49D1-84E6-CD0D5E377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F7F62-403C-414D-A856-CE02D2DC4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2B87A-FFB2-467D-A787-23DAD70DD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A0BD-3EF2-44FD-982D-C566C78A8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B20AFA-90CC-4DED-AB06-0001D182A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Neo-behaviorism:</a:t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 smtClean="0">
                <a:latin typeface="Arial Black" pitchFamily="34" charset="0"/>
              </a:rPr>
              <a:t> Taking it to the Limit 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905000"/>
            <a:ext cx="7696200" cy="4648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Four Key Developments: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 algn="l"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Tolman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introduces “intervening variables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 marL="514350" indent="-514350" algn="l">
              <a:buAutoNum type="arabicPeriod" startAt="2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Hull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incorporates “biological drives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 marL="514350" indent="-514350" algn="l">
              <a:buAutoNum type="arabicPeriod" startAt="3"/>
            </a:pP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Thorndike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establishes “reinforcement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4.  Skinner 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goes “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operant</a:t>
            </a:r>
            <a:r>
              <a:rPr lang="en-US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US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627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Law of Effect: Basic Points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Law of Effect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Some randomness to behavior (variability)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Behaviors that lead to pleasurable consequences are “stamped in” </a:t>
            </a:r>
          </a:p>
          <a:p>
            <a:pPr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Those that have noxious consequences are weakened.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B.F. Skinner (1904-1990</a:t>
            </a:r>
            <a:r>
              <a:rPr lang="en-US" smtClean="0">
                <a:latin typeface="Verdana" pitchFamily="34" charset="0"/>
              </a:rPr>
              <a:t>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Skinner developed a form of behaviorism which he called  “operant” conditioning, which differed fundamentally from the original “classical” conditioning.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Classical conditioning was based on the ability to add conditioned stimuli to an unconditioned stimulus-response set, resulting in conditioned responses. Operant conditioning was based on the ability to influence responses with rewards and punishments – “reinforcing” responses.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Environment and Behavior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 the spirit of Darwin, Skinner viewed the environment as “selecting” behaviors, rather than “stimulating” behaviors.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Environmental influence manifested itself in the form of rewards and punishment for various behaviors.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Rewards could be a desired gain or the loss of something undesired.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Punishment could be an undesired gain or loss of something desired.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Reinforcing Behavior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ahoma" pitchFamily="34" charset="0"/>
                <a:cs typeface="Tahoma" pitchFamily="34" charset="0"/>
              </a:rPr>
              <a:t>Skinner showed how rewards and punishment could shape behavior, and showed the varying effects of schedules of reinforcement.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Fixed intervals – e.g., every fifth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Fixed ratios – e.g., every night, every Sunday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Variable intervals – after a random number of times (the gambler’s reinforcement)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Tahoma" pitchFamily="34" charset="0"/>
                <a:cs typeface="Tahoma" pitchFamily="34" charset="0"/>
              </a:rPr>
              <a:t>Variable ratios – every now and then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Behavioral Therapy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Skinner assumed that abnormal behavior was learned, and hence, normal behavior could be learned.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Therapy, in turn, was viewed as an act of removing the reinforcements of undesirable behavior and providing reinforcements of desirable behavior.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Behavior therapy has been successful in treating fears, disorders, and unhealthy behaviors.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 famous example is the “token economy”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Token Economy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Skinner’s methods of behavioral reinforcement have been used in institutions for the mentally ill as well as in criminal detention facilities.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Tokens are given to patients after desirable behaviors, and taken away from patients after undesirable behavior.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 patients are given the opportunity to use the tokens for a variety of desirable things such as snacks, entertainment, and privacy.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Token Economies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Institutions using token economies have reported a higher success rate with patients than those without token economies.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Famous philosophical question – what is the difference between our currency-based economy and a token economy? In other words, how much is money related to (or separate from) behavioral reinforcement?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>
                <a:latin typeface="Arial Black" pitchFamily="34" charset="0"/>
              </a:rPr>
              <a:t>Behaviorism Encounters Problems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The decade of the 50’s witnessed a growing dissatisfaction with behaviorism. 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Many behaviorists were becoming disenchanted with overly simplistic and presumably incomplete explanations.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In the U.S., alternatives to pure behaviorism started with Tolman’s purposeful behavior, but his theory was seen more as a “friendly amendment” than a viable alternative.   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Basically, the limitations of behaviorism were becoming too obvious to ignore.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The Problem of Language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The biggest problem for behaviorists was not rival theoretical paradigms, but that some real-world activity appear unexplainable by behaviorism.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For example, behaviorists had problems explaining the acquisition of languages.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With a primary language (a language learned within the development of language skills), children learn suddenly and holistically.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With learning a secondary language (after having language skills), though, the learning is more similar to behavioral trial-and-error learning.</a:t>
            </a:r>
            <a:r>
              <a:rPr lang="en-US" sz="2000" smtClean="0"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Arial Black" pitchFamily="34" charset="0"/>
              </a:rPr>
              <a:t>The Problem of </a:t>
            </a:r>
            <a:r>
              <a:rPr lang="en-US" dirty="0" smtClean="0">
                <a:latin typeface="Arial Black" pitchFamily="34" charset="0"/>
              </a:rPr>
              <a:t>Language (Cont)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The behaviorists had problems explaining the acquisition of language, but more importantly, a purely cognitive explanation was becoming a world-renowned theory.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In 1957, Noam Chomsky presented his first account of the Language Acquisition Devise (LAD). It replaced the grammar-theories of language with a syntax-theory of language. 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In short, Chomsky proposed that we all have an innate mental mechanism that relates sound-patterns with syntactic meanings (the LAD).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Arial Black" pitchFamily="34" charset="0"/>
              </a:rPr>
              <a:t>Edward </a:t>
            </a:r>
            <a:r>
              <a:rPr lang="en-US" sz="4000" dirty="0" err="1" smtClean="0">
                <a:latin typeface="Arial Black" pitchFamily="34" charset="0"/>
              </a:rPr>
              <a:t>Tolman</a:t>
            </a:r>
            <a:r>
              <a:rPr lang="en-US" sz="4000" dirty="0" smtClean="0">
                <a:latin typeface="Arial Black" pitchFamily="34" charset="0"/>
              </a:rPr>
              <a:t> (1886-1959): Purposive Behavior 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Tolman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asserted that Watson’s strict stimulus-response approach to psychology was only a study of “twitches.”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Believed that environmental events and internal events were both needed to explain behavior.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Proposing his theory of Purposive Behavior, he believed he could employ stimulus-response methods to study the role of purpose in behavior.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Avoided making inferences of behavior.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To avoid such inferences, he created “intervening variables,” or operationally defined purposes.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Expertise Problems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In the real world, a novice is relatively slower and less skilled than an expert. With pure behaviorism, though, the vast experiences of the expert are supposed to be a burden.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Expertise presented a similar problem as those of language acquisition. Experts can mentally do more, and can do it faster.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A jogger’s analogy … as the expert “learned” to jog longer distances, the expert would finish more quickly each time the distance got longer.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Black" pitchFamily="34" charset="0"/>
              </a:rPr>
              <a:t>Intervening Variables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Intervening variables reflect the use of logical positivism in psychology. Rather than assume the meaning of behavior, Tolman created operationally defined purposes for behavior.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With his love of rats, he developed and employed the now-famous rat mazes. The purpose of the behavior in the maze – to find the food.</a:t>
            </a:r>
          </a:p>
          <a:p>
            <a:pPr eaLnBrk="1" hangingPunct="1"/>
            <a:r>
              <a:rPr lang="en-US" sz="2800" smtClean="0">
                <a:latin typeface="Tahoma" pitchFamily="34" charset="0"/>
                <a:cs typeface="Tahoma" pitchFamily="34" charset="0"/>
              </a:rPr>
              <a:t>The rat maze was T-shaped. The rat walked up to the decision point, one direction was an exit (food), the other was a dead end (no food).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Intervening Variables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Famous study – He had three groups of rats. Group “A” was given food at their exit, groups “B” and “C” were not given food.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After 10 days, group “A” showed more signs of learning the maze (fewer errors) than groups “B” and “C”. On the 11</a:t>
            </a:r>
            <a:r>
              <a:rPr lang="en-US" baseline="30000" dirty="0" smtClean="0">
                <a:latin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day, he gave group “B” food at the end of the maze. On 12</a:t>
            </a:r>
            <a:r>
              <a:rPr lang="en-US" baseline="30000" dirty="0" smtClean="0">
                <a:latin typeface="Tahoma" pitchFamily="34" charset="0"/>
                <a:cs typeface="Tahoma" pitchFamily="34" charset="0"/>
              </a:rPr>
              <a:t>th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day, “B” went from acting like “C” (high error) to acting like “A” (low error)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 Black" pitchFamily="34" charset="0"/>
              </a:rPr>
              <a:t>Intervening Variables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These results convinced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Tolman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that “B” rats had learned the maze, but did not act like “A” rats until they had the same purpose.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Tahoma" pitchFamily="34" charset="0"/>
                <a:cs typeface="Tahoma" pitchFamily="34" charset="0"/>
              </a:rPr>
              <a:t>Tolman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made internal “intervening variables” – e.g., purpose – compatible with behavioral research.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Thanks to him, concepts such as “hypothesis,” “confirmation,” “expectation,” “belief,” and “cognitive maps” also became part of behavioral research.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Black" pitchFamily="34" charset="0"/>
              </a:rPr>
              <a:t>Clark Hull (1884-1952): </a:t>
            </a:r>
            <a:r>
              <a:rPr lang="en-US" dirty="0" err="1" smtClean="0">
                <a:latin typeface="Arial Black" pitchFamily="34" charset="0"/>
              </a:rPr>
              <a:t>Hypothetico</a:t>
            </a:r>
            <a:r>
              <a:rPr lang="en-US" dirty="0" smtClean="0">
                <a:latin typeface="Arial Black" pitchFamily="34" charset="0"/>
              </a:rPr>
              <a:t>-Deductive Theory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Expanded on the use of intervening variables, but opposed all internal (mental) speculations..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Hull replaced “purpose” with biological needs. 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Biological needs created “drives.”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Behaviors which fulfilled the needs would be reinforced by “drive-reduction.”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Learning was “habit strength,” or the strength of the connection between a situation and the need-fulfilling (drive-reducing) response.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93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141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176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54" end="3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latin typeface="Arial Black" pitchFamily="34" charset="0"/>
              </a:rPr>
              <a:t>Hypothetico</a:t>
            </a:r>
            <a:r>
              <a:rPr lang="en-US" sz="4000" dirty="0" smtClean="0">
                <a:latin typeface="Arial Black" pitchFamily="34" charset="0"/>
              </a:rPr>
              <a:t>-Deductive Theory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Hull’s theory was an effort to create a complete model for learning.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It is based on the idea of stimulus-organism-response – using intervening variables to represent the organism in the research.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S-O-R, not S-R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Hull’s theory, however, was very complex. It had 17 universal intervening variables and 133 theorems (rules of behavior).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err="1" smtClean="0">
                <a:latin typeface="Arial Black" pitchFamily="34" charset="0"/>
              </a:rPr>
              <a:t>Hypothetico</a:t>
            </a:r>
            <a:r>
              <a:rPr lang="en-US" sz="4000" dirty="0" smtClean="0">
                <a:latin typeface="Arial Black" pitchFamily="34" charset="0"/>
              </a:rPr>
              <a:t>-Deductive Theory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“Reaction potential” was one of the more famous and useful theorems, and is commonly used to represent Hull’s theory.</a:t>
            </a:r>
          </a:p>
          <a:p>
            <a:pPr eaLnBrk="1" hangingPunct="1"/>
            <a:r>
              <a:rPr lang="en-US" sz="2400" smtClean="0">
                <a:latin typeface="Tahoma" pitchFamily="34" charset="0"/>
                <a:cs typeface="Tahoma" pitchFamily="34" charset="0"/>
              </a:rPr>
              <a:t>Reaction potential = “habit strength” x “drive”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As shown in the textbook, Hull liked to present his theorems as mathematical formulas.</a:t>
            </a:r>
          </a:p>
          <a:p>
            <a:pPr lvl="1" eaLnBrk="1" hangingPunct="1"/>
            <a:r>
              <a:rPr lang="en-US" smtClean="0">
                <a:latin typeface="Tahoma" pitchFamily="34" charset="0"/>
                <a:cs typeface="Tahoma" pitchFamily="34" charset="0"/>
              </a:rPr>
              <a:t>In this case, the formula states that drives and habits have a multiplicative effect on responses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139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Arial Black" pitchFamily="34" charset="0"/>
              </a:rPr>
              <a:t>Edward Thorndike (1874-1949</a:t>
            </a:r>
          </a:p>
        </p:txBody>
      </p:sp>
      <p:pic>
        <p:nvPicPr>
          <p:cNvPr id="10243" name="Picture 4" descr="thorndik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600200"/>
            <a:ext cx="4953000" cy="4741863"/>
          </a:xfrm>
          <a:noFill/>
        </p:spPr>
      </p:pic>
      <p:sp>
        <p:nvSpPr>
          <p:cNvPr id="1024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00200"/>
            <a:ext cx="41148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Law of Effect: of several responses made to the same situation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those which are accompanied or closely followed by satisfaction ….will be more likely to reoccur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those accompanied or closely followed by discomfort will be less likely to occur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1406</Words>
  <Application>Microsoft Office PowerPoint</Application>
  <PresentationFormat>On-screen Show (4:3)</PresentationFormat>
  <Paragraphs>94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Neo-behaviorism:  Taking it to the Limit </vt:lpstr>
      <vt:lpstr>Edward Tolman (1886-1959): Purposive Behavior </vt:lpstr>
      <vt:lpstr>Intervening Variables</vt:lpstr>
      <vt:lpstr>Intervening Variables (cont.)</vt:lpstr>
      <vt:lpstr>Intervening Variables (cont.)</vt:lpstr>
      <vt:lpstr>Clark Hull (1884-1952): Hypothetico-Deductive Theory</vt:lpstr>
      <vt:lpstr>Hypothetico-Deductive Theory</vt:lpstr>
      <vt:lpstr>Hypothetico-Deductive Theory (Cont.)</vt:lpstr>
      <vt:lpstr>Edward Thorndike (1874-1949</vt:lpstr>
      <vt:lpstr>Law of Effect: Basic Points</vt:lpstr>
      <vt:lpstr>B.F. Skinner (1904-1990)</vt:lpstr>
      <vt:lpstr>Environment and Behavior</vt:lpstr>
      <vt:lpstr>Reinforcing Behavior</vt:lpstr>
      <vt:lpstr>Behavioral Therapy</vt:lpstr>
      <vt:lpstr>Token Economy</vt:lpstr>
      <vt:lpstr>Token Economies</vt:lpstr>
      <vt:lpstr>Behaviorism Encounters Problems</vt:lpstr>
      <vt:lpstr>The Problem of Language</vt:lpstr>
      <vt:lpstr>The Problem of Language (Cont)</vt:lpstr>
      <vt:lpstr>Expertise Problems</vt:lpstr>
    </vt:vector>
  </TitlesOfParts>
  <Company>The University of Texas at San Antonio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william.chance</dc:creator>
  <cp:lastModifiedBy>Garza</cp:lastModifiedBy>
  <cp:revision>41</cp:revision>
  <dcterms:created xsi:type="dcterms:W3CDTF">2006-03-21T20:17:23Z</dcterms:created>
  <dcterms:modified xsi:type="dcterms:W3CDTF">2012-10-29T18:10:54Z</dcterms:modified>
</cp:coreProperties>
</file>